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4"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94F25-4EFD-44FD-9CF2-D4008F3A4187}"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0AF74-0FAA-401C-B9A6-C573EBC518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94F25-4EFD-44FD-9CF2-D4008F3A4187}" type="datetimeFigureOut">
              <a:rPr lang="en-US" smtClean="0"/>
              <a:pPr/>
              <a:t>10/18/2012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0AF74-0FAA-401C-B9A6-C573EBC518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rmAutofit/>
          </a:bodyPr>
          <a:lstStyle/>
          <a:p>
            <a:r>
              <a:rPr lang="en-US" dirty="0" smtClean="0"/>
              <a:t>Calculating NTTA </a:t>
            </a:r>
            <a:br>
              <a:rPr lang="en-US" dirty="0" smtClean="0"/>
            </a:br>
            <a:r>
              <a:rPr lang="en-US" dirty="0" smtClean="0"/>
              <a:t>Consumption Profiles</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Gretchen </a:t>
            </a:r>
            <a:r>
              <a:rPr lang="en-US" dirty="0" err="1" smtClean="0"/>
              <a:t>Donehower</a:t>
            </a:r>
            <a:endParaRPr lang="en-US" dirty="0" smtClean="0"/>
          </a:p>
          <a:p>
            <a:r>
              <a:rPr lang="en-US" dirty="0" smtClean="0"/>
              <a:t>NTA Time Use and Gender Workshop</a:t>
            </a:r>
          </a:p>
          <a:p>
            <a:r>
              <a:rPr lang="en-US" dirty="0" smtClean="0"/>
              <a:t>Tuesday, October 23, 2012</a:t>
            </a:r>
          </a:p>
          <a:p>
            <a:r>
              <a:rPr lang="es-ES" dirty="0" smtClean="0"/>
              <a:t>Facultad de Ciencias Sociales, Universidad de la República</a:t>
            </a:r>
          </a:p>
          <a:p>
            <a:r>
              <a:rPr lang="es-ES" dirty="0" smtClean="0"/>
              <a:t>Montevideo, Uruguay</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Concepts </a:t>
            </a:r>
            <a:r>
              <a:rPr lang="en-US" dirty="0" smtClean="0"/>
              <a:t>involved in imputing consumption</a:t>
            </a:r>
          </a:p>
          <a:p>
            <a:pPr marL="914400" lvl="1" indent="-514350"/>
            <a:r>
              <a:rPr lang="en-US" dirty="0" smtClean="0"/>
              <a:t>Consumption estimation strategy</a:t>
            </a:r>
          </a:p>
          <a:p>
            <a:pPr marL="914400" lvl="1" indent="-514350"/>
            <a:r>
              <a:rPr lang="en-US" dirty="0" smtClean="0"/>
              <a:t>Imputation assumptions</a:t>
            </a:r>
          </a:p>
          <a:p>
            <a:pPr marL="514350" indent="-514350">
              <a:buFont typeface="+mj-lt"/>
              <a:buAutoNum type="arabicPeriod"/>
            </a:pPr>
            <a:r>
              <a:rPr lang="en-US" dirty="0" smtClean="0"/>
              <a:t>Simplified spreadsheet example</a:t>
            </a:r>
          </a:p>
          <a:p>
            <a:pPr marL="514350" indent="-51435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Consumption Estimation Strategy</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dirty="0" smtClean="0"/>
              <a:t>A Time Use Survey is:</a:t>
            </a:r>
          </a:p>
          <a:p>
            <a:pPr lvl="1"/>
            <a:r>
              <a:rPr lang="en-US" dirty="0" smtClean="0"/>
              <a:t>A sample of time producers and types of activities they produce</a:t>
            </a:r>
          </a:p>
          <a:p>
            <a:r>
              <a:rPr lang="en-US" dirty="0" smtClean="0"/>
              <a:t>A Time Use Survey is NOT:</a:t>
            </a:r>
          </a:p>
          <a:p>
            <a:pPr lvl="1"/>
            <a:r>
              <a:rPr lang="en-US" dirty="0" smtClean="0"/>
              <a:t>A sample of all time produced in a household</a:t>
            </a:r>
          </a:p>
          <a:p>
            <a:pPr lvl="1"/>
            <a:r>
              <a:rPr lang="en-US" dirty="0" smtClean="0"/>
              <a:t>A sample of time consumers and what they consumed</a:t>
            </a:r>
          </a:p>
          <a:p>
            <a:r>
              <a:rPr lang="en-US" dirty="0" smtClean="0"/>
              <a:t>So what do we do to estimate consumption?</a:t>
            </a:r>
          </a:p>
          <a:p>
            <a:pPr lvl="1"/>
            <a:r>
              <a:rPr lang="en-US" dirty="0" smtClean="0"/>
              <a:t>Impute consumption to producer’s household members and the general population by age and sex</a:t>
            </a:r>
          </a:p>
          <a:p>
            <a:pPr lvl="1"/>
            <a:r>
              <a:rPr lang="en-US" dirty="0" smtClean="0"/>
              <a:t>Multiply by number of producers in the population by age and sex to get aggregate age-sex matrix</a:t>
            </a:r>
          </a:p>
          <a:p>
            <a:pPr lvl="1"/>
            <a:r>
              <a:rPr lang="en-US" dirty="0" smtClean="0"/>
              <a:t>Divide by number of consumers  to get consumption profile by age and sex</a:t>
            </a:r>
          </a:p>
          <a:p>
            <a:pPr lvl="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143000"/>
          </a:xfrm>
        </p:spPr>
        <p:txBody>
          <a:bodyPr>
            <a:normAutofit fontScale="90000"/>
          </a:bodyPr>
          <a:lstStyle/>
          <a:p>
            <a:r>
              <a:rPr lang="en-US" dirty="0" smtClean="0"/>
              <a:t>Consumption Imputation Assumptions</a:t>
            </a:r>
            <a:endParaRPr lang="en-US" dirty="0"/>
          </a:p>
        </p:txBody>
      </p:sp>
      <p:sp>
        <p:nvSpPr>
          <p:cNvPr id="5" name="Content Placeholder 4"/>
          <p:cNvSpPr>
            <a:spLocks noGrp="1"/>
          </p:cNvSpPr>
          <p:nvPr>
            <p:ph idx="1"/>
          </p:nvPr>
        </p:nvSpPr>
        <p:spPr>
          <a:xfrm>
            <a:off x="457200" y="1600200"/>
            <a:ext cx="8229600" cy="4876800"/>
          </a:xfrm>
        </p:spPr>
        <p:txBody>
          <a:bodyPr>
            <a:normAutofit fontScale="92500"/>
          </a:bodyPr>
          <a:lstStyle/>
          <a:p>
            <a:r>
              <a:rPr lang="en-US" dirty="0" smtClean="0"/>
              <a:t>For care activities</a:t>
            </a:r>
          </a:p>
          <a:p>
            <a:pPr lvl="1"/>
            <a:r>
              <a:rPr lang="en-US" dirty="0" smtClean="0"/>
              <a:t>If care is for household members, divide equally among all household members in target age range</a:t>
            </a:r>
          </a:p>
          <a:p>
            <a:pPr lvl="2"/>
            <a:r>
              <a:rPr lang="en-US" dirty="0" smtClean="0"/>
              <a:t>Example:  for care of household children aged 0-18, divide time equally among all household members age 0-18</a:t>
            </a:r>
          </a:p>
          <a:p>
            <a:pPr lvl="1"/>
            <a:r>
              <a:rPr lang="en-US" dirty="0" smtClean="0"/>
              <a:t>If care is for non-household members, divide equally among general population in target age range</a:t>
            </a:r>
          </a:p>
          <a:p>
            <a:pPr lvl="2"/>
            <a:r>
              <a:rPr lang="en-US" dirty="0" smtClean="0"/>
              <a:t>Example:  for volunteering, divide time equally among total population</a:t>
            </a:r>
          </a:p>
          <a:p>
            <a:r>
              <a:rPr lang="en-US" dirty="0" smtClean="0"/>
              <a:t>For general household activities</a:t>
            </a:r>
          </a:p>
          <a:p>
            <a:pPr lvl="1"/>
            <a:r>
              <a:rPr lang="en-US" dirty="0" smtClean="0"/>
              <a:t>Divide equally among all household members</a:t>
            </a:r>
          </a:p>
          <a:p>
            <a:pPr lvl="2"/>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Spreadsheet Example</a:t>
            </a:r>
            <a:endParaRPr lang="en-US" dirty="0"/>
          </a:p>
        </p:txBody>
      </p:sp>
      <p:sp>
        <p:nvSpPr>
          <p:cNvPr id="3" name="Content Placeholder 2"/>
          <p:cNvSpPr>
            <a:spLocks noGrp="1"/>
          </p:cNvSpPr>
          <p:nvPr>
            <p:ph idx="1"/>
          </p:nvPr>
        </p:nvSpPr>
        <p:spPr/>
        <p:txBody>
          <a:bodyPr/>
          <a:lstStyle/>
          <a:p>
            <a:r>
              <a:rPr lang="en-US" dirty="0" smtClean="0"/>
              <a:t>Go to wiki and get copy of spreadsheet, or follow along on the projector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of caution</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Our allocation assumptions are equal for males and females</a:t>
            </a:r>
          </a:p>
          <a:p>
            <a:pPr lvl="1"/>
            <a:r>
              <a:rPr lang="en-US" dirty="0" smtClean="0"/>
              <a:t>So, the only way males and females can differ is through household structure (e.g. if households with only baby girls have greater average production of childcare, baby girls will look like they have higher consumption of care than baby boys)</a:t>
            </a:r>
          </a:p>
          <a:p>
            <a:r>
              <a:rPr lang="en-US" dirty="0" smtClean="0"/>
              <a:t>In contexts with heavy “son preference,” this may be a very bad assumption!  </a:t>
            </a:r>
          </a:p>
          <a:p>
            <a:pPr lvl="1"/>
            <a:r>
              <a:rPr lang="en-US" dirty="0" smtClean="0"/>
              <a:t>Do some sensitivity tests trying an allocation of childcare or other activities to girls of x% of </a:t>
            </a:r>
            <a:r>
              <a:rPr lang="en-US" dirty="0" smtClean="0"/>
              <a:t>boys</a:t>
            </a:r>
          </a:p>
          <a:p>
            <a:pPr lvl="1"/>
            <a:r>
              <a:rPr lang="en-US" dirty="0" smtClean="0"/>
              <a:t>OR implement regression-based allocation to get a data-driven estimate (will only partially address the issue, but it’s a start)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Finalizing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Reasonability checks</a:t>
            </a:r>
            <a:endParaRPr lang="en-US" dirty="0" smtClean="0"/>
          </a:p>
          <a:p>
            <a:pPr lvl="1"/>
            <a:r>
              <a:rPr lang="en-US" dirty="0" smtClean="0"/>
              <a:t>Look </a:t>
            </a:r>
            <a:r>
              <a:rPr lang="en-US" dirty="0" smtClean="0"/>
              <a:t>at production and consumption for each activity.  Do they look reasonable?</a:t>
            </a:r>
          </a:p>
          <a:p>
            <a:pPr lvl="2"/>
            <a:r>
              <a:rPr lang="en-US" dirty="0" smtClean="0"/>
              <a:t>Is childcare only being consumed by children? Adult care only by adults?</a:t>
            </a:r>
          </a:p>
          <a:p>
            <a:pPr lvl="2"/>
            <a:r>
              <a:rPr lang="en-US" dirty="0" smtClean="0"/>
              <a:t>Is consumption of general household activities reasonably smooth?</a:t>
            </a:r>
          </a:p>
          <a:p>
            <a:pPr lvl="1"/>
            <a:r>
              <a:rPr lang="en-US" dirty="0" smtClean="0"/>
              <a:t>Does aggregate consumption equal aggregate production for each type of activity</a:t>
            </a:r>
            <a:r>
              <a:rPr lang="en-US" dirty="0" smtClean="0"/>
              <a:t>?</a:t>
            </a:r>
          </a:p>
          <a:p>
            <a:r>
              <a:rPr lang="en-US" dirty="0" smtClean="0"/>
              <a:t>Sensitivity tests</a:t>
            </a:r>
          </a:p>
          <a:p>
            <a:r>
              <a:rPr lang="en-US" dirty="0" smtClean="0"/>
              <a:t>Smoothing</a:t>
            </a:r>
          </a:p>
          <a:p>
            <a:r>
              <a:rPr lang="en-US" dirty="0" smtClean="0"/>
              <a:t>Adjust smoothed profiles to make sure that production equals consumption</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TotalTime>
  <Words>417</Words>
  <Application>Microsoft Office PowerPoint</Application>
  <PresentationFormat>On-screen Show (4:3)</PresentationFormat>
  <Paragraphs>46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Calculating NTTA  Consumption Profiles</vt:lpstr>
      <vt:lpstr>Outline</vt:lpstr>
      <vt:lpstr>Consumption Estimation Strategy</vt:lpstr>
      <vt:lpstr>Consumption Imputation Assumptions</vt:lpstr>
      <vt:lpstr>Simplified Spreadsheet Example</vt:lpstr>
      <vt:lpstr>A note of caution</vt:lpstr>
      <vt:lpstr>Finalizing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Gretchen</dc:creator>
  <cp:lastModifiedBy>Gretchen</cp:lastModifiedBy>
  <cp:revision>33</cp:revision>
  <dcterms:created xsi:type="dcterms:W3CDTF">2012-05-19T13:14:13Z</dcterms:created>
  <dcterms:modified xsi:type="dcterms:W3CDTF">2012-10-18T19:36:37Z</dcterms:modified>
</cp:coreProperties>
</file>